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3"/>
  </p:notesMasterIdLst>
  <p:handoutMasterIdLst>
    <p:handoutMasterId r:id="rId14"/>
  </p:handoutMasterIdLst>
  <p:sldIdLst>
    <p:sldId id="256" r:id="rId2"/>
    <p:sldId id="340" r:id="rId3"/>
    <p:sldId id="347" r:id="rId4"/>
    <p:sldId id="341" r:id="rId5"/>
    <p:sldId id="348" r:id="rId6"/>
    <p:sldId id="349" r:id="rId7"/>
    <p:sldId id="350" r:id="rId8"/>
    <p:sldId id="342" r:id="rId9"/>
    <p:sldId id="343" r:id="rId10"/>
    <p:sldId id="344" r:id="rId11"/>
    <p:sldId id="346" r:id="rId12"/>
  </p:sldIdLst>
  <p:sldSz cx="9144000" cy="6858000" type="screen4x3"/>
  <p:notesSz cx="6797675" cy="9928225"/>
  <p:defaultTextStyle>
    <a:defPPr>
      <a:defRPr lang="sl-S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D1FFFF"/>
    <a:srgbClr val="CCFFCC"/>
    <a:srgbClr val="FFFF99"/>
    <a:srgbClr val="CCCCFF"/>
    <a:srgbClr val="FFFFCC"/>
    <a:srgbClr val="00FFFF"/>
    <a:srgbClr val="FFFF00"/>
    <a:srgbClr val="FFE1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DA37D80-6434-44D0-A028-1B22A696006F}" styleName="Svetel slog 3 – poudarek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Srednji slog 4 – poudarek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rednji slog 2 – poudare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rednji slog 2 – poudare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Svetel slog 2 – poudarek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38B1855-1B75-4FBE-930C-398BA8C253C6}" styleName="Tematski slog 2 – poudarek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Srednji slog 4 – poudarek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Brez sloga, mreža tabele">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Srednji slog 1 – poudarek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B344D84-9AFB-497E-A393-DC336BA19D2E}" styleName="Srednji slog 3 – poudarek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50" autoAdjust="0"/>
    <p:restoredTop sz="83659" autoAdjust="0"/>
  </p:normalViewPr>
  <p:slideViewPr>
    <p:cSldViewPr snapToGrid="0">
      <p:cViewPr>
        <p:scale>
          <a:sx n="67" d="100"/>
          <a:sy n="67" d="100"/>
        </p:scale>
        <p:origin x="-4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4"/>
            <a:ext cx="2946400" cy="496967"/>
          </a:xfrm>
          <a:prstGeom prst="rect">
            <a:avLst/>
          </a:prstGeom>
        </p:spPr>
        <p:txBody>
          <a:bodyPr vert="horz" lIns="91422" tIns="45710" rIns="91422" bIns="45710" rtlCol="0"/>
          <a:lstStyle>
            <a:lvl1pPr algn="l">
              <a:defRPr sz="1200">
                <a:latin typeface="Arial" charset="0"/>
                <a:cs typeface="+mn-cs"/>
              </a:defRPr>
            </a:lvl1pPr>
          </a:lstStyle>
          <a:p>
            <a:pPr>
              <a:defRPr/>
            </a:pPr>
            <a:endParaRPr lang="sl-SI"/>
          </a:p>
        </p:txBody>
      </p:sp>
      <p:sp>
        <p:nvSpPr>
          <p:cNvPr id="3" name="Ograda datuma 2"/>
          <p:cNvSpPr>
            <a:spLocks noGrp="1"/>
          </p:cNvSpPr>
          <p:nvPr>
            <p:ph type="dt" sz="quarter" idx="1"/>
          </p:nvPr>
        </p:nvSpPr>
        <p:spPr>
          <a:xfrm>
            <a:off x="3849688" y="4"/>
            <a:ext cx="2946400" cy="496967"/>
          </a:xfrm>
          <a:prstGeom prst="rect">
            <a:avLst/>
          </a:prstGeom>
        </p:spPr>
        <p:txBody>
          <a:bodyPr vert="horz" lIns="91422" tIns="45710" rIns="91422" bIns="45710" rtlCol="0"/>
          <a:lstStyle>
            <a:lvl1pPr algn="r">
              <a:defRPr sz="1200">
                <a:latin typeface="Arial" charset="0"/>
                <a:cs typeface="+mn-cs"/>
              </a:defRPr>
            </a:lvl1pPr>
          </a:lstStyle>
          <a:p>
            <a:pPr>
              <a:defRPr/>
            </a:pPr>
            <a:fld id="{93D1CE03-8B45-4114-A5B8-E09E97BC3FC6}" type="datetimeFigureOut">
              <a:rPr lang="sl-SI"/>
              <a:pPr>
                <a:defRPr/>
              </a:pPr>
              <a:t>7.5.2013</a:t>
            </a:fld>
            <a:endParaRPr lang="sl-SI"/>
          </a:p>
        </p:txBody>
      </p:sp>
      <p:sp>
        <p:nvSpPr>
          <p:cNvPr id="4" name="Ograda noge 3"/>
          <p:cNvSpPr>
            <a:spLocks noGrp="1"/>
          </p:cNvSpPr>
          <p:nvPr>
            <p:ph type="ftr" sz="quarter" idx="2"/>
          </p:nvPr>
        </p:nvSpPr>
        <p:spPr>
          <a:xfrm>
            <a:off x="0" y="9429675"/>
            <a:ext cx="2946400" cy="496966"/>
          </a:xfrm>
          <a:prstGeom prst="rect">
            <a:avLst/>
          </a:prstGeom>
        </p:spPr>
        <p:txBody>
          <a:bodyPr vert="horz" lIns="91422" tIns="45710" rIns="91422" bIns="45710" rtlCol="0" anchor="b"/>
          <a:lstStyle>
            <a:lvl1pPr algn="l">
              <a:defRPr sz="1200">
                <a:latin typeface="Arial" charset="0"/>
                <a:cs typeface="+mn-cs"/>
              </a:defRPr>
            </a:lvl1pPr>
          </a:lstStyle>
          <a:p>
            <a:pPr>
              <a:defRPr/>
            </a:pPr>
            <a:endParaRPr lang="sl-SI"/>
          </a:p>
        </p:txBody>
      </p:sp>
      <p:sp>
        <p:nvSpPr>
          <p:cNvPr id="5" name="Ograda številke diapozitiva 4"/>
          <p:cNvSpPr>
            <a:spLocks noGrp="1"/>
          </p:cNvSpPr>
          <p:nvPr>
            <p:ph type="sldNum" sz="quarter" idx="3"/>
          </p:nvPr>
        </p:nvSpPr>
        <p:spPr>
          <a:xfrm>
            <a:off x="3849688" y="9429675"/>
            <a:ext cx="2946400" cy="496966"/>
          </a:xfrm>
          <a:prstGeom prst="rect">
            <a:avLst/>
          </a:prstGeom>
        </p:spPr>
        <p:txBody>
          <a:bodyPr vert="horz" lIns="91422" tIns="45710" rIns="91422" bIns="45710" rtlCol="0" anchor="b"/>
          <a:lstStyle>
            <a:lvl1pPr algn="r">
              <a:defRPr sz="1200">
                <a:latin typeface="Arial" charset="0"/>
                <a:cs typeface="+mn-cs"/>
              </a:defRPr>
            </a:lvl1pPr>
          </a:lstStyle>
          <a:p>
            <a:pPr>
              <a:defRPr/>
            </a:pPr>
            <a:fld id="{EBB2B8BE-B5CB-40A9-AA7F-69E9381EBC2B}" type="slidenum">
              <a:rPr lang="sl-SI"/>
              <a:pPr>
                <a:defRPr/>
              </a:pPr>
              <a:t>‹#›</a:t>
            </a:fld>
            <a:endParaRPr lang="sl-SI"/>
          </a:p>
        </p:txBody>
      </p:sp>
    </p:spTree>
    <p:extLst>
      <p:ext uri="{BB962C8B-B14F-4D97-AF65-F5344CB8AC3E}">
        <p14:creationId xmlns:p14="http://schemas.microsoft.com/office/powerpoint/2010/main" val="2310032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4"/>
            <a:ext cx="2946400" cy="496967"/>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atin typeface="Arial" charset="0"/>
                <a:cs typeface="+mn-cs"/>
              </a:defRPr>
            </a:lvl1pPr>
          </a:lstStyle>
          <a:p>
            <a:pPr>
              <a:defRPr/>
            </a:pPr>
            <a:endParaRPr lang="sl-SI"/>
          </a:p>
        </p:txBody>
      </p:sp>
      <p:sp>
        <p:nvSpPr>
          <p:cNvPr id="4099" name="Rectangle 3"/>
          <p:cNvSpPr>
            <a:spLocks noGrp="1" noChangeArrowheads="1"/>
          </p:cNvSpPr>
          <p:nvPr>
            <p:ph type="dt" idx="1"/>
          </p:nvPr>
        </p:nvSpPr>
        <p:spPr bwMode="auto">
          <a:xfrm>
            <a:off x="3849688" y="4"/>
            <a:ext cx="2946400" cy="496967"/>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atin typeface="Arial" charset="0"/>
                <a:cs typeface="+mn-cs"/>
              </a:defRPr>
            </a:lvl1pPr>
          </a:lstStyle>
          <a:p>
            <a:pPr>
              <a:defRPr/>
            </a:pPr>
            <a:endParaRPr lang="sl-SI"/>
          </a:p>
        </p:txBody>
      </p:sp>
      <p:sp>
        <p:nvSpPr>
          <p:cNvPr id="4403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9454" y="4715633"/>
            <a:ext cx="5438775" cy="4467939"/>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p>
            <a:pPr lvl="0"/>
            <a:r>
              <a:rPr lang="sl-SI" noProof="0" smtClean="0"/>
              <a:t>Click to edit Master text styles</a:t>
            </a:r>
          </a:p>
          <a:p>
            <a:pPr lvl="1"/>
            <a:r>
              <a:rPr lang="sl-SI" noProof="0" smtClean="0"/>
              <a:t>Second level</a:t>
            </a:r>
          </a:p>
          <a:p>
            <a:pPr lvl="2"/>
            <a:r>
              <a:rPr lang="sl-SI" noProof="0" smtClean="0"/>
              <a:t>Third level</a:t>
            </a:r>
          </a:p>
          <a:p>
            <a:pPr lvl="3"/>
            <a:r>
              <a:rPr lang="sl-SI" noProof="0" smtClean="0"/>
              <a:t>Fourth level</a:t>
            </a:r>
          </a:p>
          <a:p>
            <a:pPr lvl="4"/>
            <a:r>
              <a:rPr lang="sl-SI" noProof="0" smtClean="0"/>
              <a:t>Fifth level</a:t>
            </a:r>
          </a:p>
        </p:txBody>
      </p:sp>
      <p:sp>
        <p:nvSpPr>
          <p:cNvPr id="4102" name="Rectangle 6"/>
          <p:cNvSpPr>
            <a:spLocks noGrp="1" noChangeArrowheads="1"/>
          </p:cNvSpPr>
          <p:nvPr>
            <p:ph type="ftr" sz="quarter" idx="4"/>
          </p:nvPr>
        </p:nvSpPr>
        <p:spPr bwMode="auto">
          <a:xfrm>
            <a:off x="0" y="9429675"/>
            <a:ext cx="2946400" cy="496966"/>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atin typeface="Arial" charset="0"/>
                <a:cs typeface="+mn-cs"/>
              </a:defRPr>
            </a:lvl1pPr>
          </a:lstStyle>
          <a:p>
            <a:pPr>
              <a:defRPr/>
            </a:pPr>
            <a:endParaRPr lang="sl-SI"/>
          </a:p>
        </p:txBody>
      </p:sp>
      <p:sp>
        <p:nvSpPr>
          <p:cNvPr id="4103" name="Rectangle 7"/>
          <p:cNvSpPr>
            <a:spLocks noGrp="1" noChangeArrowheads="1"/>
          </p:cNvSpPr>
          <p:nvPr>
            <p:ph type="sldNum" sz="quarter" idx="5"/>
          </p:nvPr>
        </p:nvSpPr>
        <p:spPr bwMode="auto">
          <a:xfrm>
            <a:off x="3849688" y="9429675"/>
            <a:ext cx="2946400" cy="496966"/>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atin typeface="Arial" charset="0"/>
                <a:cs typeface="+mn-cs"/>
              </a:defRPr>
            </a:lvl1pPr>
          </a:lstStyle>
          <a:p>
            <a:pPr>
              <a:defRPr/>
            </a:pPr>
            <a:fld id="{54C5BFA6-49BB-4EA2-858D-D66C66A3BBC9}" type="slidenum">
              <a:rPr lang="sl-SI"/>
              <a:pPr>
                <a:defRPr/>
              </a:pPr>
              <a:t>‹#›</a:t>
            </a:fld>
            <a:endParaRPr lang="sl-SI"/>
          </a:p>
        </p:txBody>
      </p:sp>
    </p:spTree>
    <p:extLst>
      <p:ext uri="{BB962C8B-B14F-4D97-AF65-F5344CB8AC3E}">
        <p14:creationId xmlns:p14="http://schemas.microsoft.com/office/powerpoint/2010/main" val="24421461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79388" y="1412875"/>
            <a:ext cx="7772400" cy="792163"/>
          </a:xfrm>
        </p:spPr>
        <p:txBody>
          <a:bodyPr/>
          <a:lstStyle>
            <a:lvl1pPr>
              <a:defRPr/>
            </a:lvl1pPr>
          </a:lstStyle>
          <a:p>
            <a:r>
              <a:rPr lang="sl-SI" smtClean="0"/>
              <a:t>Uredite slog naslova matrice</a:t>
            </a:r>
            <a:endParaRPr lang="sl-SI"/>
          </a:p>
        </p:txBody>
      </p:sp>
      <p:sp>
        <p:nvSpPr>
          <p:cNvPr id="8195" name="Rectangle 3"/>
          <p:cNvSpPr>
            <a:spLocks noGrp="1" noChangeArrowheads="1"/>
          </p:cNvSpPr>
          <p:nvPr>
            <p:ph type="subTitle" idx="1"/>
          </p:nvPr>
        </p:nvSpPr>
        <p:spPr>
          <a:xfrm>
            <a:off x="1979613" y="4652963"/>
            <a:ext cx="6400800" cy="914400"/>
          </a:xfrm>
        </p:spPr>
        <p:txBody>
          <a:bodyPr/>
          <a:lstStyle>
            <a:lvl1pPr marL="0" indent="0" algn="ctr">
              <a:buFontTx/>
              <a:buNone/>
              <a:defRPr/>
            </a:lvl1pPr>
          </a:lstStyle>
          <a:p>
            <a:r>
              <a:rPr lang="sl-SI" smtClean="0"/>
              <a:t>Uredite slog podnaslova matrice</a:t>
            </a:r>
            <a:endParaRPr lang="sl-SI"/>
          </a:p>
        </p:txBody>
      </p:sp>
    </p:spTree>
    <p:extLst>
      <p:ext uri="{BB962C8B-B14F-4D97-AF65-F5344CB8AC3E}">
        <p14:creationId xmlns:p14="http://schemas.microsoft.com/office/powerpoint/2010/main" val="3752782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367247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459412"/>
          </a:xfrm>
        </p:spPr>
        <p:txBody>
          <a:bodyPr vert="eaVert"/>
          <a:lstStyle/>
          <a:p>
            <a:r>
              <a:rPr lang="sl-SI" smtClean="0"/>
              <a:t>Uredite slog naslova matrice</a:t>
            </a:r>
            <a:endParaRPr lang="sl-SI"/>
          </a:p>
        </p:txBody>
      </p:sp>
      <p:sp>
        <p:nvSpPr>
          <p:cNvPr id="3" name="Ograda navpičnega besedila 2"/>
          <p:cNvSpPr>
            <a:spLocks noGrp="1"/>
          </p:cNvSpPr>
          <p:nvPr>
            <p:ph type="body" orient="vert" idx="1"/>
          </p:nvPr>
        </p:nvSpPr>
        <p:spPr>
          <a:xfrm>
            <a:off x="457200" y="274638"/>
            <a:ext cx="6019800" cy="5459412"/>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1439710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3202796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Uredite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l-SI" smtClean="0"/>
              <a:t>Uredite sloge besedila matrice</a:t>
            </a:r>
          </a:p>
        </p:txBody>
      </p:sp>
    </p:spTree>
    <p:extLst>
      <p:ext uri="{BB962C8B-B14F-4D97-AF65-F5344CB8AC3E}">
        <p14:creationId xmlns:p14="http://schemas.microsoft.com/office/powerpoint/2010/main" val="254892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grada vsebine 2"/>
          <p:cNvSpPr>
            <a:spLocks noGrp="1"/>
          </p:cNvSpPr>
          <p:nvPr>
            <p:ph sz="half" idx="1"/>
          </p:nvPr>
        </p:nvSpPr>
        <p:spPr>
          <a:xfrm>
            <a:off x="4572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488376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Uredite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393629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Tree>
    <p:extLst>
      <p:ext uri="{BB962C8B-B14F-4D97-AF65-F5344CB8AC3E}">
        <p14:creationId xmlns:p14="http://schemas.microsoft.com/office/powerpoint/2010/main" val="1886623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9219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Uredite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extLst>
      <p:ext uri="{BB962C8B-B14F-4D97-AF65-F5344CB8AC3E}">
        <p14:creationId xmlns:p14="http://schemas.microsoft.com/office/powerpoint/2010/main" val="84380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Uredite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smtClean="0"/>
              <a:t>Kliknite ikono, če želite dodati sliko</a:t>
            </a:r>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extLst>
      <p:ext uri="{BB962C8B-B14F-4D97-AF65-F5344CB8AC3E}">
        <p14:creationId xmlns:p14="http://schemas.microsoft.com/office/powerpoint/2010/main" val="385310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smtClean="0"/>
              <a:t>Kliknite, če želite urediti slog naslova matrice</a:t>
            </a:r>
          </a:p>
        </p:txBody>
      </p:sp>
      <p:sp>
        <p:nvSpPr>
          <p:cNvPr id="1027" name="Rectangle 3"/>
          <p:cNvSpPr>
            <a:spLocks noGrp="1" noChangeArrowheads="1"/>
          </p:cNvSpPr>
          <p:nvPr>
            <p:ph type="body" idx="1"/>
          </p:nvPr>
        </p:nvSpPr>
        <p:spPr bwMode="auto">
          <a:xfrm>
            <a:off x="457200" y="1600200"/>
            <a:ext cx="8229600"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p>
        </p:txBody>
      </p:sp>
      <p:pic>
        <p:nvPicPr>
          <p:cNvPr id="1028" name="Picture 31" descr="spodnji_rob"/>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5949950"/>
            <a:ext cx="9144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0"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Lst>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556792"/>
            <a:ext cx="9143999" cy="628559"/>
          </a:xfrm>
        </p:spPr>
        <p:txBody>
          <a:bodyPr/>
          <a:lstStyle/>
          <a:p>
            <a:pPr algn="ctr"/>
            <a:r>
              <a:rPr lang="sl-SI" sz="2000" dirty="0" smtClean="0">
                <a:solidFill>
                  <a:schemeClr val="bg1"/>
                </a:solidFill>
                <a:latin typeface="Arial Rounded MT Bold" pitchFamily="34" charset="0"/>
              </a:rPr>
              <a:t>Projekt OBOGATENO UČENJE TUJIH JEZIKOV II</a:t>
            </a:r>
            <a:br>
              <a:rPr lang="sl-SI" sz="2000" dirty="0" smtClean="0">
                <a:solidFill>
                  <a:schemeClr val="bg1"/>
                </a:solidFill>
                <a:latin typeface="Arial Rounded MT Bold" pitchFamily="34" charset="0"/>
              </a:rPr>
            </a:br>
            <a:r>
              <a:rPr lang="sl-SI" sz="2000" dirty="0" smtClean="0">
                <a:solidFill>
                  <a:schemeClr val="bg1"/>
                </a:solidFill>
                <a:latin typeface="Arial Rounded MT Bold" pitchFamily="34" charset="0"/>
              </a:rPr>
              <a:t>Program profesionalnega usposabljanja učiteljev</a:t>
            </a:r>
            <a:endParaRPr lang="sl-SI" sz="1600" dirty="0" smtClean="0">
              <a:solidFill>
                <a:schemeClr val="bg1"/>
              </a:solidFill>
            </a:endParaRPr>
          </a:p>
        </p:txBody>
      </p:sp>
      <p:sp>
        <p:nvSpPr>
          <p:cNvPr id="3075" name="Rectangle 3"/>
          <p:cNvSpPr>
            <a:spLocks noGrp="1" noChangeArrowheads="1"/>
          </p:cNvSpPr>
          <p:nvPr>
            <p:ph type="subTitle" idx="1"/>
          </p:nvPr>
        </p:nvSpPr>
        <p:spPr>
          <a:xfrm>
            <a:off x="-36512" y="4758611"/>
            <a:ext cx="9144000" cy="1584176"/>
          </a:xfrm>
        </p:spPr>
        <p:txBody>
          <a:bodyPr/>
          <a:lstStyle/>
          <a:p>
            <a:pPr>
              <a:lnSpc>
                <a:spcPts val="2200"/>
              </a:lnSpc>
              <a:spcBef>
                <a:spcPts val="600"/>
              </a:spcBef>
            </a:pPr>
            <a:r>
              <a:rPr lang="sl-SI" sz="2000" b="1" dirty="0" smtClean="0">
                <a:solidFill>
                  <a:schemeClr val="bg1"/>
                </a:solidFill>
                <a:latin typeface="Arial Rounded MT Bold" pitchFamily="34" charset="0"/>
              </a:rPr>
              <a:t>Srednja šola Veno Pilon Ajdovščina, </a:t>
            </a:r>
            <a:r>
              <a:rPr lang="sl-SI" sz="2000" b="1" dirty="0">
                <a:solidFill>
                  <a:schemeClr val="bg1"/>
                </a:solidFill>
                <a:latin typeface="Arial Rounded MT Bold" pitchFamily="34" charset="0"/>
              </a:rPr>
              <a:t>8</a:t>
            </a:r>
            <a:r>
              <a:rPr lang="sl-SI" sz="2000" b="1" dirty="0" smtClean="0">
                <a:solidFill>
                  <a:schemeClr val="bg1"/>
                </a:solidFill>
                <a:latin typeface="Arial Rounded MT Bold" pitchFamily="34" charset="0"/>
              </a:rPr>
              <a:t>. maj 2013</a:t>
            </a:r>
          </a:p>
          <a:p>
            <a:pPr>
              <a:lnSpc>
                <a:spcPts val="2200"/>
              </a:lnSpc>
              <a:spcBef>
                <a:spcPts val="0"/>
              </a:spcBef>
            </a:pPr>
            <a:endParaRPr lang="sl-SI" sz="2000" b="1" dirty="0" smtClean="0">
              <a:solidFill>
                <a:srgbClr val="FFFF00"/>
              </a:solidFill>
              <a:latin typeface="Arial Rounded MT Bold" pitchFamily="34" charset="0"/>
            </a:endParaRPr>
          </a:p>
          <a:p>
            <a:pPr>
              <a:lnSpc>
                <a:spcPts val="2200"/>
              </a:lnSpc>
              <a:spcBef>
                <a:spcPts val="600"/>
              </a:spcBef>
            </a:pPr>
            <a:r>
              <a:rPr lang="sl-SI" sz="2000" b="1" dirty="0" smtClean="0">
                <a:solidFill>
                  <a:srgbClr val="FFFF00"/>
                </a:solidFill>
                <a:latin typeface="Arial Rounded MT Bold" pitchFamily="34" charset="0"/>
              </a:rPr>
              <a:t>Sonja Škvarč in Samuel Farsure</a:t>
            </a:r>
            <a:endParaRPr lang="sl-SI" sz="1400" dirty="0" smtClean="0">
              <a:solidFill>
                <a:schemeClr val="bg1"/>
              </a:solidFill>
            </a:endParaRPr>
          </a:p>
        </p:txBody>
      </p:sp>
      <p:sp>
        <p:nvSpPr>
          <p:cNvPr id="3076" name="Text Box 13"/>
          <p:cNvSpPr txBox="1">
            <a:spLocks noChangeArrowheads="1"/>
          </p:cNvSpPr>
          <p:nvPr/>
        </p:nvSpPr>
        <p:spPr bwMode="auto">
          <a:xfrm>
            <a:off x="0" y="6389985"/>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sl-SI" sz="800" b="1" dirty="0">
                <a:solidFill>
                  <a:schemeClr val="bg1"/>
                </a:solidFill>
              </a:rPr>
              <a:t>Operacijo delno financira Evropska unija iz Evropskega socialnega sklada ter Ministrstvo za </a:t>
            </a:r>
            <a:r>
              <a:rPr lang="sl-SI" sz="800" b="1" dirty="0" smtClean="0">
                <a:solidFill>
                  <a:schemeClr val="bg1"/>
                </a:solidFill>
              </a:rPr>
              <a:t>izobraževanje, znanost, kul</a:t>
            </a:r>
            <a:r>
              <a:rPr lang="en-US" sz="800" b="1" dirty="0" smtClean="0">
                <a:solidFill>
                  <a:schemeClr val="bg1"/>
                </a:solidFill>
              </a:rPr>
              <a:t>t</a:t>
            </a:r>
            <a:r>
              <a:rPr lang="sl-SI" sz="800" b="1" dirty="0" smtClean="0">
                <a:solidFill>
                  <a:schemeClr val="bg1"/>
                </a:solidFill>
              </a:rPr>
              <a:t>uro </a:t>
            </a:r>
            <a:r>
              <a:rPr lang="sl-SI" sz="800" b="1" dirty="0">
                <a:solidFill>
                  <a:schemeClr val="bg1"/>
                </a:solidFill>
              </a:rPr>
              <a:t>in šport. Operacija se izvaja v okviru Operativnega programa razvoja človeških virov v obdobju 2007-2013, razvojne prioritete: Razvoj človeških virov in vseživljenjsko učenje; prednostne usmeritve: Izboljšanje kakovosti in učinkovitosti sistemov izobraževanja in usposabljanja.</a:t>
            </a:r>
          </a:p>
        </p:txBody>
      </p:sp>
      <p:sp>
        <p:nvSpPr>
          <p:cNvPr id="3077" name="Pravokotnik 8"/>
          <p:cNvSpPr>
            <a:spLocks noChangeArrowheads="1"/>
          </p:cNvSpPr>
          <p:nvPr/>
        </p:nvSpPr>
        <p:spPr bwMode="auto">
          <a:xfrm>
            <a:off x="0" y="2708920"/>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sl-SI" sz="2800" b="1" dirty="0">
                <a:solidFill>
                  <a:schemeClr val="bg1"/>
                </a:solidFill>
              </a:rPr>
              <a:t>Vrednotenje govornega sporočanja/sporazumevanja v avtentičnih situacijah</a:t>
            </a:r>
            <a:endParaRPr lang="sl-SI" sz="2800" b="1" dirty="0" smtClean="0">
              <a:solidFill>
                <a:schemeClr val="bg1"/>
              </a:solidFill>
              <a:latin typeface="Arial Rounded MT Bold" pitchFamily="34" charset="0"/>
            </a:endParaRPr>
          </a:p>
          <a:p>
            <a:pPr algn="ctr"/>
            <a:r>
              <a:rPr lang="sl-SI" sz="2800" b="1" dirty="0" smtClean="0">
                <a:solidFill>
                  <a:srgbClr val="FFFF00"/>
                </a:solidFill>
                <a:latin typeface="Arial Rounded MT Bold" pitchFamily="34" charset="0"/>
              </a:rPr>
              <a:t>Priprava na opazovanje pouka</a:t>
            </a:r>
          </a:p>
        </p:txBody>
      </p:sp>
      <p:graphicFrame>
        <p:nvGraphicFramePr>
          <p:cNvPr id="2" name="Tabela 1"/>
          <p:cNvGraphicFramePr>
            <a:graphicFrameLocks noGrp="1"/>
          </p:cNvGraphicFramePr>
          <p:nvPr>
            <p:extLst>
              <p:ext uri="{D42A27DB-BD31-4B8C-83A1-F6EECF244321}">
                <p14:modId xmlns:p14="http://schemas.microsoft.com/office/powerpoint/2010/main" val="2803894711"/>
              </p:ext>
            </p:extLst>
          </p:nvPr>
        </p:nvGraphicFramePr>
        <p:xfrm>
          <a:off x="0" y="3175"/>
          <a:ext cx="9168061" cy="944563"/>
        </p:xfrm>
        <a:graphic>
          <a:graphicData uri="http://schemas.openxmlformats.org/drawingml/2006/table">
            <a:tbl>
              <a:tblPr firstRow="1" bandRow="1">
                <a:tableStyleId>{5C22544A-7EE6-4342-B048-85BDC9FD1C3A}</a:tableStyleId>
              </a:tblPr>
              <a:tblGrid>
                <a:gridCol w="9168061"/>
              </a:tblGrid>
              <a:tr h="944563">
                <a:tc>
                  <a:txBody>
                    <a:bodyPr/>
                    <a:lstStyle/>
                    <a:p>
                      <a:endParaRPr lang="sl-SI" sz="1800" dirty="0"/>
                    </a:p>
                  </a:txBody>
                  <a:tcPr marT="45715" marB="45715">
                    <a:solidFill>
                      <a:schemeClr val="bg1"/>
                    </a:solidFill>
                  </a:tcPr>
                </a:tc>
              </a:tr>
            </a:tbl>
          </a:graphicData>
        </a:graphic>
      </p:graphicFrame>
      <p:pic>
        <p:nvPicPr>
          <p:cNvPr id="3084" name="Picture 15" descr="http://sites.google.com/site/scpetprojektegradiva/_/rsrc/1227218497223/Home/desno%20zrs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24362"/>
            <a:ext cx="719138" cy="94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1" descr="http://www.svlr.gov.si/fileadmin/svlsrp.gov.si/pageuploads/KOHEZIJA/Tehnicna_pomoc/LOGOTIP-ESS-SLO.jpg"/>
          <p:cNvPicPr>
            <a:picLocks noChangeAspect="1" noChangeArrowheads="1"/>
          </p:cNvPicPr>
          <p:nvPr/>
        </p:nvPicPr>
        <p:blipFill>
          <a:blip r:embed="rId5" cstate="print">
            <a:extLst>
              <a:ext uri="{28A0092B-C50C-407E-A947-70E740481C1C}">
                <a14:useLocalDpi xmlns:a14="http://schemas.microsoft.com/office/drawing/2010/main" val="0"/>
              </a:ext>
            </a:extLst>
          </a:blip>
          <a:srcRect r="8543" b="12682"/>
          <a:stretch>
            <a:fillRect/>
          </a:stretch>
        </p:blipFill>
        <p:spPr bwMode="auto">
          <a:xfrm>
            <a:off x="6156176" y="110062"/>
            <a:ext cx="2893714" cy="76648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1" name="Slika 5" descr="http://www.mizks.gov.si/fileadmin/mizks.gov.si/pageuploads/podrocje/Strukturni_skladi/Logotipi/MIZS_slovenscina.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38792" y="204152"/>
            <a:ext cx="2981008" cy="605473"/>
          </a:xfrm>
          <a:prstGeom prst="rect">
            <a:avLst/>
          </a:prstGeom>
          <a:noFill/>
          <a:ln>
            <a:noFill/>
          </a:ln>
        </p:spPr>
      </p:pic>
      <p:pic>
        <p:nvPicPr>
          <p:cNvPr id="4" name="Picture 2" descr="http://images.rumenestrani.com/www.rumenestrani.si/uploads/logos/4599.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84300" y="7375"/>
            <a:ext cx="1339850" cy="9388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dirty="0" smtClean="0"/>
              <a:t>Exemple de tâche</a:t>
            </a:r>
            <a:endParaRPr lang="sl-SI"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9545470"/>
              </p:ext>
            </p:extLst>
          </p:nvPr>
        </p:nvGraphicFramePr>
        <p:xfrm>
          <a:off x="285750" y="1700211"/>
          <a:ext cx="8229600" cy="2930843"/>
        </p:xfrm>
        <a:graphic>
          <a:graphicData uri="http://schemas.openxmlformats.org/drawingml/2006/table">
            <a:tbl>
              <a:tblPr firstRow="1" firstCol="1" bandRow="1"/>
              <a:tblGrid>
                <a:gridCol w="388922"/>
                <a:gridCol w="1889299"/>
                <a:gridCol w="1983793"/>
                <a:gridCol w="1983793"/>
                <a:gridCol w="1983793"/>
              </a:tblGrid>
              <a:tr h="1353503">
                <a:tc>
                  <a:txBody>
                    <a:bodyPr/>
                    <a:lstStyle/>
                    <a:p>
                      <a:pPr algn="ctr">
                        <a:lnSpc>
                          <a:spcPct val="115000"/>
                        </a:lnSpc>
                        <a:spcAft>
                          <a:spcPts val="0"/>
                        </a:spcAft>
                      </a:pPr>
                      <a:endParaRPr lang="sl-SI"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sl-SI" sz="1100" b="1" dirty="0" smtClean="0">
                          <a:effectLst/>
                          <a:latin typeface="Calibri"/>
                          <a:ea typeface="Calibri"/>
                          <a:cs typeface="Times New Roman"/>
                        </a:rPr>
                        <a:t>Situation de communication</a:t>
                      </a:r>
                      <a:endParaRPr lang="sl-SI" sz="1100" dirty="0" smtClean="0">
                        <a:effectLst/>
                        <a:latin typeface="Calibri"/>
                        <a:ea typeface="Calibri"/>
                        <a:cs typeface="Times New Roman"/>
                      </a:endParaRPr>
                    </a:p>
                    <a:p>
                      <a:pPr algn="ctr">
                        <a:lnSpc>
                          <a:spcPct val="115000"/>
                        </a:lnSpc>
                        <a:spcAft>
                          <a:spcPts val="0"/>
                        </a:spcAft>
                      </a:pPr>
                      <a:endParaRPr lang="sl-SI"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sl-SI" sz="1100" b="1" dirty="0" smtClean="0">
                          <a:effectLst/>
                          <a:latin typeface="Calibri"/>
                          <a:ea typeface="Calibri"/>
                          <a:cs typeface="Times New Roman"/>
                        </a:rPr>
                        <a:t>Thème</a:t>
                      </a:r>
                      <a:endParaRPr lang="sl-SI" sz="1100" dirty="0" smtClean="0">
                        <a:effectLst/>
                        <a:latin typeface="Calibri"/>
                        <a:ea typeface="Calibri"/>
                        <a:cs typeface="Times New Roman"/>
                      </a:endParaRPr>
                    </a:p>
                    <a:p>
                      <a:pPr algn="ctr">
                        <a:lnSpc>
                          <a:spcPct val="115000"/>
                        </a:lnSpc>
                        <a:spcAft>
                          <a:spcPts val="0"/>
                        </a:spcAft>
                      </a:pPr>
                      <a:endParaRPr lang="sl-SI"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sl-SI" sz="1100" b="1" dirty="0" smtClean="0">
                          <a:effectLst/>
                          <a:latin typeface="Calibri"/>
                          <a:ea typeface="Calibri"/>
                          <a:cs typeface="Times New Roman"/>
                        </a:rPr>
                        <a:t>Description</a:t>
                      </a:r>
                      <a:endParaRPr lang="sl-SI" sz="1100" dirty="0" smtClean="0">
                        <a:effectLst/>
                        <a:latin typeface="Calibri"/>
                        <a:ea typeface="Calibri"/>
                        <a:cs typeface="Times New Roman"/>
                      </a:endParaRPr>
                    </a:p>
                    <a:p>
                      <a:pPr algn="ctr">
                        <a:lnSpc>
                          <a:spcPct val="115000"/>
                        </a:lnSpc>
                        <a:spcAft>
                          <a:spcPts val="0"/>
                        </a:spcAft>
                      </a:pPr>
                      <a:endParaRPr lang="sl-SI"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sl-SI" sz="1100" b="1" dirty="0" smtClean="0">
                          <a:effectLst/>
                          <a:latin typeface="Calibri"/>
                          <a:ea typeface="Calibri"/>
                          <a:cs typeface="Times New Roman"/>
                        </a:rPr>
                        <a:t>Objectif(s) de la situation pour vous</a:t>
                      </a:r>
                      <a:endParaRPr lang="sl-SI" sz="1100" dirty="0" smtClean="0">
                        <a:effectLst/>
                        <a:latin typeface="Calibri"/>
                        <a:ea typeface="Calibri"/>
                        <a:cs typeface="Times New Roman"/>
                      </a:endParaRPr>
                    </a:p>
                    <a:p>
                      <a:pPr algn="ctr">
                        <a:lnSpc>
                          <a:spcPct val="115000"/>
                        </a:lnSpc>
                        <a:spcAft>
                          <a:spcPts val="0"/>
                        </a:spcAft>
                      </a:pPr>
                      <a:endParaRPr lang="sl-SI"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3503">
                <a:tc>
                  <a:txBody>
                    <a:bodyPr/>
                    <a:lstStyle/>
                    <a:p>
                      <a:pPr marL="342900" lvl="0" indent="-342900" algn="just">
                        <a:lnSpc>
                          <a:spcPct val="115000"/>
                        </a:lnSpc>
                        <a:spcAft>
                          <a:spcPts val="0"/>
                        </a:spcAft>
                        <a:buFont typeface="+mj-lt"/>
                        <a:buAutoNum type="arabicPeriod"/>
                      </a:pPr>
                      <a:r>
                        <a:rPr lang="sl-SI" sz="1000" b="1" dirty="0">
                          <a:effectLst/>
                          <a:latin typeface="Calibri"/>
                          <a:ea typeface="Calibri"/>
                          <a:cs typeface="Times New Roman"/>
                        </a:rPr>
                        <a:t> </a:t>
                      </a:r>
                    </a:p>
                  </a:txBody>
                  <a:tcPr marL="62228" marR="622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l-SI" sz="1000" b="1" dirty="0">
                          <a:effectLst/>
                          <a:latin typeface="Calibri"/>
                          <a:ea typeface="Calibri"/>
                          <a:cs typeface="Times New Roman"/>
                        </a:rPr>
                        <a:t>Dialogue avec votre correspondant sur les habitudes alimentaires slovènes</a:t>
                      </a:r>
                    </a:p>
                  </a:txBody>
                  <a:tcPr marL="62228" marR="622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l-SI" sz="1000" b="1" dirty="0">
                          <a:effectLst/>
                          <a:latin typeface="Calibri"/>
                          <a:ea typeface="Calibri"/>
                          <a:cs typeface="Times New Roman"/>
                        </a:rPr>
                        <a:t>La nourriture et les aliments</a:t>
                      </a:r>
                    </a:p>
                  </a:txBody>
                  <a:tcPr marL="62228" marR="622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sl-SI" sz="1000" b="1" dirty="0">
                          <a:effectLst/>
                          <a:latin typeface="Calibri"/>
                          <a:ea typeface="Calibri"/>
                          <a:cs typeface="Times New Roman"/>
                        </a:rPr>
                        <a:t>Vous êtes chez votre correspondant en France, c'est le matin et vous discutez de vos habitudes alimentaires et des habitudes alimentaires des slovènes et des français. Vous posez des questions et vous répondez aux questions de votre ami.</a:t>
                      </a:r>
                    </a:p>
                  </a:txBody>
                  <a:tcPr marL="62228" marR="622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l-SI" sz="1000" b="1" dirty="0">
                          <a:effectLst/>
                          <a:latin typeface="Calibri"/>
                          <a:ea typeface="Calibri"/>
                          <a:cs typeface="Times New Roman"/>
                        </a:rPr>
                        <a:t>Apprendre et faire apprendre</a:t>
                      </a:r>
                    </a:p>
                  </a:txBody>
                  <a:tcPr marL="62228" marR="622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10529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a:t>A</a:t>
            </a:r>
            <a:r>
              <a:rPr lang="sl-SI" smtClean="0"/>
              <a:t>telier </a:t>
            </a:r>
            <a:endParaRPr lang="sl-SI" dirty="0"/>
          </a:p>
        </p:txBody>
      </p:sp>
      <p:sp>
        <p:nvSpPr>
          <p:cNvPr id="3" name="Content Placeholder 2"/>
          <p:cNvSpPr>
            <a:spLocks noGrp="1"/>
          </p:cNvSpPr>
          <p:nvPr>
            <p:ph idx="1"/>
          </p:nvPr>
        </p:nvSpPr>
        <p:spPr/>
        <p:txBody>
          <a:bodyPr/>
          <a:lstStyle/>
          <a:p>
            <a:pPr marL="514350" indent="-514350">
              <a:buFont typeface="+mj-lt"/>
              <a:buAutoNum type="arabicPeriod"/>
            </a:pPr>
            <a:r>
              <a:rPr lang="sl-SI" dirty="0"/>
              <a:t>Qu‘est-ce qui vous a plu</a:t>
            </a:r>
            <a:r>
              <a:rPr lang="sl-SI" dirty="0" smtClean="0"/>
              <a:t>?</a:t>
            </a:r>
          </a:p>
          <a:p>
            <a:pPr marL="514350" indent="-514350">
              <a:buFont typeface="+mj-lt"/>
              <a:buAutoNum type="arabicPeriod"/>
            </a:pPr>
            <a:r>
              <a:rPr lang="sl-SI" dirty="0" smtClean="0"/>
              <a:t>Comment voyez-vous la valeur ajoutée du professeur étranger? Et de l‘enseignement interactif en tandem?</a:t>
            </a:r>
            <a:endParaRPr lang="sl-SI" dirty="0"/>
          </a:p>
          <a:p>
            <a:pPr marL="514350" indent="-514350">
              <a:buFont typeface="+mj-lt"/>
              <a:buAutoNum type="arabicPeriod"/>
            </a:pPr>
            <a:r>
              <a:rPr lang="sl-SI" dirty="0" smtClean="0"/>
              <a:t>Qu‘est-ce </a:t>
            </a:r>
            <a:r>
              <a:rPr lang="sl-SI" dirty="0" smtClean="0"/>
              <a:t>que vous garderiez/utiliseriez dans ce que vous avez vu?</a:t>
            </a:r>
          </a:p>
          <a:p>
            <a:pPr marL="514350" indent="-514350">
              <a:buFont typeface="+mj-lt"/>
              <a:buAutoNum type="arabicPeriod"/>
            </a:pPr>
            <a:r>
              <a:rPr lang="sl-SI" dirty="0" smtClean="0"/>
              <a:t>Commentaires </a:t>
            </a:r>
            <a:r>
              <a:rPr lang="sl-SI" dirty="0" smtClean="0"/>
              <a:t>ou remarques?</a:t>
            </a:r>
            <a:endParaRPr lang="sl-SI" dirty="0"/>
          </a:p>
        </p:txBody>
      </p:sp>
    </p:spTree>
    <p:extLst>
      <p:ext uri="{BB962C8B-B14F-4D97-AF65-F5344CB8AC3E}">
        <p14:creationId xmlns:p14="http://schemas.microsoft.com/office/powerpoint/2010/main" val="321669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dirty="0"/>
              <a:t>P</a:t>
            </a:r>
            <a:r>
              <a:rPr lang="sl-SI" dirty="0" smtClean="0"/>
              <a:t>rogram</a:t>
            </a:r>
            <a:endParaRPr lang="sl-SI" dirty="0"/>
          </a:p>
        </p:txBody>
      </p:sp>
      <p:sp>
        <p:nvSpPr>
          <p:cNvPr id="3" name="Content Placeholder 2"/>
          <p:cNvSpPr>
            <a:spLocks noGrp="1"/>
          </p:cNvSpPr>
          <p:nvPr>
            <p:ph idx="1"/>
          </p:nvPr>
        </p:nvSpPr>
        <p:spPr/>
        <p:txBody>
          <a:bodyPr/>
          <a:lstStyle/>
          <a:p>
            <a:pPr marL="514350" indent="-514350">
              <a:buFont typeface="+mj-lt"/>
              <a:buAutoNum type="arabicPeriod"/>
            </a:pPr>
            <a:r>
              <a:rPr lang="sl-SI" dirty="0" smtClean="0"/>
              <a:t>Srednja šola Veno Pilon Ajdovščina</a:t>
            </a:r>
          </a:p>
          <a:p>
            <a:pPr marL="514350" indent="-514350">
              <a:buFont typeface="+mj-lt"/>
              <a:buAutoNum type="arabicPeriod"/>
            </a:pPr>
            <a:endParaRPr lang="sl-SI" dirty="0" smtClean="0"/>
          </a:p>
          <a:p>
            <a:pPr marL="514350" indent="-514350">
              <a:buFont typeface="+mj-lt"/>
              <a:buAutoNum type="arabicPeriod"/>
            </a:pPr>
            <a:r>
              <a:rPr lang="sl-SI" dirty="0" smtClean="0"/>
              <a:t>Timsko poučevanje z </a:t>
            </a:r>
            <a:r>
              <a:rPr lang="sl-SI" dirty="0" smtClean="0"/>
              <a:t>2b/c</a:t>
            </a:r>
            <a:endParaRPr lang="sl-SI" dirty="0" smtClean="0"/>
          </a:p>
          <a:p>
            <a:pPr marL="514350" indent="-514350">
              <a:buFont typeface="+mj-lt"/>
              <a:buAutoNum type="arabicPeriod"/>
            </a:pPr>
            <a:endParaRPr lang="sl-SI" dirty="0" smtClean="0"/>
          </a:p>
          <a:p>
            <a:pPr marL="514350" indent="-514350">
              <a:buFont typeface="+mj-lt"/>
              <a:buAutoNum type="arabicPeriod"/>
            </a:pPr>
            <a:r>
              <a:rPr lang="sl-SI" dirty="0" smtClean="0"/>
              <a:t>Opazovanje: kaj in kako?</a:t>
            </a:r>
            <a:endParaRPr lang="sl-SI" dirty="0"/>
          </a:p>
        </p:txBody>
      </p:sp>
    </p:spTree>
    <p:extLst>
      <p:ext uri="{BB962C8B-B14F-4D97-AF65-F5344CB8AC3E}">
        <p14:creationId xmlns:p14="http://schemas.microsoft.com/office/powerpoint/2010/main" val="3357118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endParaRPr lang="sl-SI" dirty="0"/>
          </a:p>
        </p:txBody>
      </p:sp>
      <p:pic>
        <p:nvPicPr>
          <p:cNvPr id="1028" name="Picture 4" descr="http://images.rumenestrani.com/www.rumenestrani.si/uploads/logos/4599.gif"/>
          <p:cNvPicPr>
            <a:picLocks noChangeAspect="1" noChangeArrowheads="1"/>
          </p:cNvPicPr>
          <p:nvPr/>
        </p:nvPicPr>
        <p:blipFill>
          <a:blip r:embed="rId2" cstate="print"/>
          <a:srcRect/>
          <a:stretch>
            <a:fillRect/>
          </a:stretch>
        </p:blipFill>
        <p:spPr bwMode="auto">
          <a:xfrm>
            <a:off x="679939" y="856995"/>
            <a:ext cx="6752492" cy="4731503"/>
          </a:xfrm>
          <a:prstGeom prst="rect">
            <a:avLst/>
          </a:prstGeom>
          <a:noFill/>
        </p:spPr>
      </p:pic>
      <p:sp>
        <p:nvSpPr>
          <p:cNvPr id="6" name="PoljeZBesedilom 5"/>
          <p:cNvSpPr txBox="1"/>
          <p:nvPr/>
        </p:nvSpPr>
        <p:spPr>
          <a:xfrm>
            <a:off x="1430215" y="5087815"/>
            <a:ext cx="7244862" cy="369332"/>
          </a:xfrm>
          <a:prstGeom prst="rect">
            <a:avLst/>
          </a:prstGeom>
          <a:noFill/>
        </p:spPr>
        <p:txBody>
          <a:bodyPr wrap="square" rtlCol="0">
            <a:spAutoFit/>
          </a:bodyPr>
          <a:lstStyle/>
          <a:p>
            <a:pPr algn="r"/>
            <a:r>
              <a:rPr lang="sl-SI" dirty="0" smtClean="0"/>
              <a:t>Avtor logotipa: Marko Pogačnik</a:t>
            </a: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ppt_x"/>
                                          </p:val>
                                        </p:tav>
                                        <p:tav tm="100000">
                                          <p:val>
                                            <p:strVal val="#ppt_x"/>
                                          </p:val>
                                        </p:tav>
                                      </p:tavLst>
                                    </p:anim>
                                    <p:anim calcmode="lin" valueType="num">
                                      <p:cBhvr additive="base">
                                        <p:cTn id="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l-SI" dirty="0"/>
          </a:p>
        </p:txBody>
      </p:sp>
      <p:sp>
        <p:nvSpPr>
          <p:cNvPr id="3" name="Content Placeholder 2"/>
          <p:cNvSpPr>
            <a:spLocks noGrp="1"/>
          </p:cNvSpPr>
          <p:nvPr>
            <p:ph idx="1"/>
          </p:nvPr>
        </p:nvSpPr>
        <p:spPr/>
        <p:txBody>
          <a:bodyPr/>
          <a:lstStyle/>
          <a:p>
            <a:r>
              <a:rPr lang="sl-SI" dirty="0" smtClean="0"/>
              <a:t>Stavba (80 leta)</a:t>
            </a:r>
          </a:p>
          <a:p>
            <a:r>
              <a:rPr lang="sl-SI" dirty="0" smtClean="0"/>
              <a:t>Program gimnazije in predšolske vzgoje, po 2-3 paralelke, skupaj okrog 600 dijakov</a:t>
            </a:r>
          </a:p>
          <a:p>
            <a:r>
              <a:rPr lang="sl-SI" dirty="0" smtClean="0"/>
              <a:t>Gimnazija – dijaki sprejeti brez omejitev, razdeljeni na oddelke glede na 2. tuji jezik, ki si ga dijaki sami izberejo izmed </a:t>
            </a:r>
            <a:r>
              <a:rPr lang="sl-SI" dirty="0" err="1" smtClean="0"/>
              <a:t>ita</a:t>
            </a:r>
            <a:r>
              <a:rPr lang="sl-SI" dirty="0" smtClean="0"/>
              <a:t>/nem/</a:t>
            </a:r>
            <a:r>
              <a:rPr lang="sl-SI" dirty="0" err="1" smtClean="0"/>
              <a:t>fra</a:t>
            </a:r>
            <a:endParaRPr lang="sl-SI" dirty="0" smtClean="0"/>
          </a:p>
          <a:p>
            <a:pPr>
              <a:buNone/>
            </a:pPr>
            <a:endParaRPr lang="sl-SI" dirty="0" smtClean="0"/>
          </a:p>
          <a:p>
            <a:endParaRPr lang="sl-SI" dirty="0"/>
          </a:p>
        </p:txBody>
      </p:sp>
    </p:spTree>
    <p:extLst>
      <p:ext uri="{BB962C8B-B14F-4D97-AF65-F5344CB8AC3E}">
        <p14:creationId xmlns:p14="http://schemas.microsoft.com/office/powerpoint/2010/main" val="3105690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r>
              <a:rPr lang="sl-SI" dirty="0" smtClean="0"/>
              <a:t>Francoščina ponovno uvedena kot 2. tuji jezik leta 2003, to je tudi leto, odkar tesno sodelujemo z Zavodom za šolstvo (projekt didaktične prenove gimnazije)</a:t>
            </a:r>
          </a:p>
          <a:p>
            <a:r>
              <a:rPr lang="sl-SI" dirty="0" smtClean="0"/>
              <a:t>Promocija francoščine s pomočjo projektov (2 krat jezikovni projekt </a:t>
            </a:r>
            <a:r>
              <a:rPr lang="sl-SI" dirty="0" err="1" smtClean="0"/>
              <a:t>Comenius</a:t>
            </a:r>
            <a:r>
              <a:rPr lang="sl-SI" dirty="0" smtClean="0"/>
              <a:t>, sodelovanje s tujo učiteljico, peto leto v projektu Obogateno učenje tujih jezikov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a:xfrm>
            <a:off x="457200" y="1078523"/>
            <a:ext cx="8229600" cy="4655527"/>
          </a:xfrm>
        </p:spPr>
        <p:txBody>
          <a:bodyPr/>
          <a:lstStyle/>
          <a:p>
            <a:r>
              <a:rPr lang="sl-SI" sz="2800" dirty="0" smtClean="0"/>
              <a:t>Druge dejavnosti izven pouka: </a:t>
            </a:r>
          </a:p>
          <a:p>
            <a:pPr>
              <a:buNone/>
            </a:pPr>
            <a:r>
              <a:rPr lang="sl-SI" sz="2800" dirty="0" smtClean="0"/>
              <a:t>    -  skupne predstavitve z jeziki (dan odprtih   </a:t>
            </a:r>
          </a:p>
          <a:p>
            <a:pPr>
              <a:buNone/>
            </a:pPr>
            <a:r>
              <a:rPr lang="sl-SI" sz="2800" dirty="0" smtClean="0"/>
              <a:t>       vrat, informativni)</a:t>
            </a:r>
          </a:p>
          <a:p>
            <a:pPr>
              <a:buNone/>
            </a:pPr>
            <a:r>
              <a:rPr lang="sl-SI" sz="2800" dirty="0" smtClean="0"/>
              <a:t>    -  frankofonski dan</a:t>
            </a:r>
          </a:p>
          <a:p>
            <a:pPr>
              <a:buNone/>
            </a:pPr>
            <a:r>
              <a:rPr lang="sl-SI" sz="2800" dirty="0" smtClean="0"/>
              <a:t>    -  jezikovna ekskurzija</a:t>
            </a:r>
          </a:p>
          <a:p>
            <a:pPr>
              <a:buNone/>
            </a:pPr>
            <a:r>
              <a:rPr lang="sl-SI" sz="2800" dirty="0" smtClean="0"/>
              <a:t>    -  </a:t>
            </a:r>
            <a:r>
              <a:rPr lang="sl-SI" sz="2800" dirty="0" err="1" smtClean="0"/>
              <a:t>medpredmetno</a:t>
            </a:r>
            <a:r>
              <a:rPr lang="sl-SI" sz="2800" dirty="0" smtClean="0"/>
              <a:t> sodelovanje pri pouku v  </a:t>
            </a:r>
          </a:p>
          <a:p>
            <a:pPr>
              <a:buNone/>
            </a:pPr>
            <a:r>
              <a:rPr lang="sl-SI" sz="2800" dirty="0" smtClean="0"/>
              <a:t>       razredih, ki nimajo francoščine</a:t>
            </a:r>
          </a:p>
          <a:p>
            <a:pPr>
              <a:buNone/>
            </a:pPr>
            <a:r>
              <a:rPr lang="sl-SI" sz="2800" dirty="0" smtClean="0"/>
              <a:t>    - DELF</a:t>
            </a:r>
          </a:p>
          <a:p>
            <a:r>
              <a:rPr lang="sl-SI" sz="2800" dirty="0" smtClean="0"/>
              <a:t> Način dela: interaktivno timsko poučevanje</a:t>
            </a:r>
          </a:p>
          <a:p>
            <a:endParaRPr lang="sl-SI" dirty="0" smtClean="0"/>
          </a:p>
          <a:p>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Predstavitev </a:t>
            </a:r>
            <a:r>
              <a:rPr lang="sl-SI" dirty="0" err="1" smtClean="0"/>
              <a:t>2.bc</a:t>
            </a:r>
            <a:r>
              <a:rPr lang="sl-SI" dirty="0" smtClean="0"/>
              <a:t> oddelka</a:t>
            </a:r>
            <a:endParaRPr lang="sl-SI" dirty="0"/>
          </a:p>
        </p:txBody>
      </p:sp>
      <p:sp>
        <p:nvSpPr>
          <p:cNvPr id="3" name="Ograda vsebine 2"/>
          <p:cNvSpPr>
            <a:spLocks noGrp="1"/>
          </p:cNvSpPr>
          <p:nvPr>
            <p:ph idx="1"/>
          </p:nvPr>
        </p:nvSpPr>
        <p:spPr>
          <a:xfrm>
            <a:off x="457200" y="1383323"/>
            <a:ext cx="8229600" cy="4350727"/>
          </a:xfrm>
        </p:spPr>
        <p:txBody>
          <a:bodyPr/>
          <a:lstStyle/>
          <a:p>
            <a:r>
              <a:rPr lang="sl-SI" dirty="0" smtClean="0"/>
              <a:t>15 dijakov iz 2b, 3 dijaki iz 2c</a:t>
            </a:r>
          </a:p>
          <a:p>
            <a:r>
              <a:rPr lang="sl-SI" dirty="0" smtClean="0"/>
              <a:t>Timsko poučevanje vse ure</a:t>
            </a:r>
          </a:p>
          <a:p>
            <a:r>
              <a:rPr lang="sl-SI" dirty="0" smtClean="0"/>
              <a:t>Učbenik </a:t>
            </a:r>
            <a:r>
              <a:rPr lang="sl-SI" dirty="0" err="1" smtClean="0"/>
              <a:t>Rond</a:t>
            </a:r>
            <a:r>
              <a:rPr lang="sl-SI" dirty="0" smtClean="0"/>
              <a:t> </a:t>
            </a:r>
            <a:r>
              <a:rPr lang="sl-SI" dirty="0" err="1" smtClean="0"/>
              <a:t>point</a:t>
            </a:r>
            <a:r>
              <a:rPr lang="sl-SI" dirty="0" smtClean="0"/>
              <a:t> 1 (okvir)</a:t>
            </a:r>
          </a:p>
          <a:p>
            <a:r>
              <a:rPr lang="sl-SI" dirty="0" err="1" smtClean="0"/>
              <a:t>Didaktizirani</a:t>
            </a:r>
            <a:r>
              <a:rPr lang="sl-SI" dirty="0" smtClean="0"/>
              <a:t> avtentični viri</a:t>
            </a:r>
          </a:p>
          <a:p>
            <a:r>
              <a:rPr lang="sl-SI" dirty="0" smtClean="0"/>
              <a:t>Večkrat letno avtentične naloge (razvijanje kompetenc za samostojno, vseživljenjsko, učenje, IKT: Primer: načrtovanje potovanja, frankofonske države)</a:t>
            </a:r>
          </a:p>
          <a:p>
            <a:endParaRPr lang="sl-SI"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Predstavitev današnjih dejavnosti pri pouku:</a:t>
            </a:r>
            <a:endParaRPr lang="sl-SI" dirty="0"/>
          </a:p>
        </p:txBody>
      </p:sp>
      <p:sp>
        <p:nvSpPr>
          <p:cNvPr id="3" name="Content Placeholder 2"/>
          <p:cNvSpPr>
            <a:spLocks noGrp="1"/>
          </p:cNvSpPr>
          <p:nvPr>
            <p:ph idx="1"/>
          </p:nvPr>
        </p:nvSpPr>
        <p:spPr/>
        <p:txBody>
          <a:bodyPr/>
          <a:lstStyle/>
          <a:p>
            <a:pPr>
              <a:buNone/>
            </a:pPr>
            <a:r>
              <a:rPr lang="sl-SI" dirty="0" smtClean="0"/>
              <a:t>Cilj: </a:t>
            </a:r>
          </a:p>
          <a:p>
            <a:pPr>
              <a:buFontTx/>
              <a:buChar char="-"/>
            </a:pPr>
            <a:r>
              <a:rPr lang="sl-SI" dirty="0" smtClean="0"/>
              <a:t>Dijaki pokažejo, kako se znajdejo v pogovoru s tujim učiteljem v situacijah in temah, ki so jih obravnavali letos</a:t>
            </a:r>
          </a:p>
          <a:p>
            <a:pPr>
              <a:buFontTx/>
              <a:buChar char="-"/>
            </a:pPr>
            <a:r>
              <a:rPr lang="sl-SI" dirty="0" smtClean="0"/>
              <a:t>Dijaki se prvo uro pripravijo, pri čemer uporabljajo svoje zapiske, drugo uro pa se dijaki pogovarjajo s tujim učiteljem</a:t>
            </a:r>
          </a:p>
          <a:p>
            <a:pPr>
              <a:buFontTx/>
              <a:buChar char="-"/>
            </a:pPr>
            <a:r>
              <a:rPr lang="sl-SI" dirty="0" smtClean="0"/>
              <a:t>Dobijo povratno informacijo (domači učitelj)</a:t>
            </a:r>
          </a:p>
          <a:p>
            <a:pPr>
              <a:buFontTx/>
              <a:buChar char="-"/>
            </a:pPr>
            <a:endParaRPr lang="sl-SI" dirty="0" smtClean="0"/>
          </a:p>
          <a:p>
            <a:pPr>
              <a:buNone/>
            </a:pPr>
            <a:endParaRPr lang="sl-SI" dirty="0" smtClean="0"/>
          </a:p>
        </p:txBody>
      </p:sp>
    </p:spTree>
    <p:extLst>
      <p:ext uri="{BB962C8B-B14F-4D97-AF65-F5344CB8AC3E}">
        <p14:creationId xmlns:p14="http://schemas.microsoft.com/office/powerpoint/2010/main" val="98397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dirty="0" smtClean="0"/>
              <a:t>Opazovanje </a:t>
            </a:r>
            <a:endParaRPr lang="sl-SI" dirty="0"/>
          </a:p>
        </p:txBody>
      </p:sp>
      <p:sp>
        <p:nvSpPr>
          <p:cNvPr id="3" name="Content Placeholder 2"/>
          <p:cNvSpPr>
            <a:spLocks noGrp="1"/>
          </p:cNvSpPr>
          <p:nvPr>
            <p:ph idx="1"/>
          </p:nvPr>
        </p:nvSpPr>
        <p:spPr/>
        <p:txBody>
          <a:bodyPr/>
          <a:lstStyle/>
          <a:p>
            <a:r>
              <a:rPr lang="sl-SI" dirty="0" smtClean="0"/>
              <a:t>Se osredotoči </a:t>
            </a:r>
            <a:r>
              <a:rPr lang="sl-SI" u="sng" dirty="0" smtClean="0"/>
              <a:t>na </a:t>
            </a:r>
            <a:r>
              <a:rPr lang="sl-SI" u="sng" dirty="0" smtClean="0"/>
              <a:t>učitelje</a:t>
            </a:r>
            <a:r>
              <a:rPr lang="sl-SI" dirty="0" smtClean="0"/>
              <a:t>, </a:t>
            </a:r>
            <a:r>
              <a:rPr lang="sl-SI" dirty="0" smtClean="0"/>
              <a:t>ne na dijake!</a:t>
            </a:r>
          </a:p>
          <a:p>
            <a:r>
              <a:rPr lang="sl-SI" dirty="0" smtClean="0"/>
              <a:t>Kje je dodana vrednost tujega učitelja pri </a:t>
            </a:r>
            <a:r>
              <a:rPr lang="sl-SI" dirty="0" smtClean="0"/>
              <a:t>timskem poučevanju</a:t>
            </a:r>
            <a:r>
              <a:rPr lang="sl-SI" dirty="0" smtClean="0"/>
              <a:t>?</a:t>
            </a:r>
            <a:endParaRPr lang="sl-SI" dirty="0" smtClean="0"/>
          </a:p>
          <a:p>
            <a:r>
              <a:rPr lang="sl-SI" dirty="0" smtClean="0"/>
              <a:t>Kako učitelja delata pri urah?</a:t>
            </a:r>
          </a:p>
          <a:p>
            <a:r>
              <a:rPr lang="sl-SI" dirty="0" smtClean="0"/>
              <a:t>Komunikacija?</a:t>
            </a:r>
          </a:p>
          <a:p>
            <a:r>
              <a:rPr lang="sl-SI" dirty="0" smtClean="0"/>
              <a:t>Vloge?</a:t>
            </a:r>
          </a:p>
          <a:p>
            <a:endParaRPr lang="sl-SI" dirty="0"/>
          </a:p>
        </p:txBody>
      </p:sp>
    </p:spTree>
    <p:extLst>
      <p:ext uri="{BB962C8B-B14F-4D97-AF65-F5344CB8AC3E}">
        <p14:creationId xmlns:p14="http://schemas.microsoft.com/office/powerpoint/2010/main" val="3338900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13-01-05_GimnKoper_ObogateniKurikul_1.del">
  <a:themeElements>
    <a:clrScheme name="predloga_prosojnice_v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dloga_prosojnice_v15">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dloga_prosojnice_v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dloga_prosojnice_v1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dloga_prosojnice_v1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dloga_prosojnice_v1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dloga_prosojnice_v1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dloga_prosojnice_v1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dloga_prosojnice_v1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dloga_prosojnice_v1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dloga_prosojnice_v1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dloga_prosojnice_v1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dloga_prosojnice_v1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dloga_prosojnice_v1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13-01-05_GimnKoper_ObogateniKurikul_1.del</Template>
  <TotalTime>4765</TotalTime>
  <Words>507</Words>
  <Application>Microsoft Office PowerPoint</Application>
  <PresentationFormat>On-screen Show (4:3)</PresentationFormat>
  <Paragraphs>60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13-01-05_GimnKoper_ObogateniKurikul_1.del</vt:lpstr>
      <vt:lpstr>Projekt OBOGATENO UČENJE TUJIH JEZIKOV II Program profesionalnega usposabljanja učiteljev</vt:lpstr>
      <vt:lpstr>Program</vt:lpstr>
      <vt:lpstr>PowerPoint Presentation</vt:lpstr>
      <vt:lpstr>PowerPoint Presentation</vt:lpstr>
      <vt:lpstr>PowerPoint Presentation</vt:lpstr>
      <vt:lpstr>PowerPoint Presentation</vt:lpstr>
      <vt:lpstr>Predstavitev 2.bc oddelka</vt:lpstr>
      <vt:lpstr>Predstavitev današnjih dejavnosti pri pouku:</vt:lpstr>
      <vt:lpstr>Opazovanje </vt:lpstr>
      <vt:lpstr>Exemple de tâche</vt:lpstr>
      <vt:lpstr>Atelier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OBOGATENO UČENJE TUJIH JEZIKOV II Program profesionalnega usposabljanja učiteljev</dc:title>
  <dc:creator>KPavlic</dc:creator>
  <cp:lastModifiedBy>Ignacio Escriche Rubio</cp:lastModifiedBy>
  <cp:revision>607</cp:revision>
  <cp:lastPrinted>2013-01-07T12:43:08Z</cp:lastPrinted>
  <dcterms:created xsi:type="dcterms:W3CDTF">2013-01-06T03:54:26Z</dcterms:created>
  <dcterms:modified xsi:type="dcterms:W3CDTF">2013-05-07T09:46:51Z</dcterms:modified>
</cp:coreProperties>
</file>